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6BE0D-CBD1-4ECB-9444-98F7FE5A65E3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D1283-0427-4A0D-9FC1-7DE2589638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11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B22B-7B88-4EC5-8AF4-73102DE7AE91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42E5-70C6-480A-ADA2-BB4D7E7DA18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8315356" cy="1470025"/>
          </a:xfrm>
        </p:spPr>
        <p:txBody>
          <a:bodyPr/>
          <a:lstStyle/>
          <a:p>
            <a:pPr algn="l"/>
            <a:r>
              <a:rPr lang="hu-HU" dirty="0" smtClean="0">
                <a:latin typeface="Bodoni MT" pitchFamily="18" charset="0"/>
              </a:rPr>
              <a:t>Madách Imre</a:t>
            </a:r>
            <a:br>
              <a:rPr lang="hu-HU" dirty="0" smtClean="0">
                <a:latin typeface="Bodoni MT" pitchFamily="18" charset="0"/>
              </a:rPr>
            </a:br>
            <a:r>
              <a:rPr lang="hu-HU" b="1" cap="all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Ú</a:t>
            </a:r>
            <a:r>
              <a:rPr lang="hu-HU" sz="3600" b="1" cap="all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travaló</a:t>
            </a:r>
            <a:r>
              <a:rPr lang="hu-HU" b="1" cap="all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v</a:t>
            </a:r>
            <a:r>
              <a:rPr lang="hu-HU" sz="3600" b="1" cap="all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erseimmel</a:t>
            </a:r>
            <a:endParaRPr lang="hu-HU" sz="3600" b="1" cap="all" dirty="0">
              <a:solidFill>
                <a:schemeClr val="accent2">
                  <a:lumMod val="75000"/>
                </a:schemeClr>
              </a:solidFill>
              <a:latin typeface="Bodoni MT" pitchFamily="18" charset="0"/>
            </a:endParaRPr>
          </a:p>
        </p:txBody>
      </p:sp>
      <p:pic>
        <p:nvPicPr>
          <p:cNvPr id="4" name="Kép 3" descr="Madach_Imre_OSZ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48680"/>
            <a:ext cx="1538355" cy="200718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875368" y="3138934"/>
            <a:ext cx="6228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i="1" dirty="0">
                <a:latin typeface="Bookman Old Style" pitchFamily="18" charset="0"/>
              </a:rPr>
              <a:t>Madách Imre lírai költeményeinek tervezett gyűjteményes kiadása elé </a:t>
            </a:r>
            <a:r>
              <a:rPr lang="hu-HU" sz="2400" i="1" dirty="0" smtClean="0">
                <a:latin typeface="Bookman Old Style" pitchFamily="18" charset="0"/>
              </a:rPr>
              <a:t>írta az Útravaló </a:t>
            </a:r>
            <a:r>
              <a:rPr lang="hu-HU" sz="2400" i="1" dirty="0">
                <a:latin typeface="Bookman Old Style" pitchFamily="18" charset="0"/>
              </a:rPr>
              <a:t>verseimmel című </a:t>
            </a:r>
            <a:r>
              <a:rPr lang="hu-HU" sz="2400" i="1" dirty="0" smtClean="0">
                <a:latin typeface="Bookman Old Style" pitchFamily="18" charset="0"/>
              </a:rPr>
              <a:t>versét.</a:t>
            </a:r>
          </a:p>
          <a:p>
            <a:endParaRPr lang="hu-HU" sz="2400" i="1" dirty="0">
              <a:latin typeface="Bookman Old Style" pitchFamily="18" charset="0"/>
            </a:endParaRPr>
          </a:p>
          <a:p>
            <a:pPr algn="just"/>
            <a:r>
              <a:rPr lang="hu-HU" sz="2400" i="1" dirty="0" smtClean="0">
                <a:latin typeface="Bookman Old Style" pitchFamily="18" charset="0"/>
              </a:rPr>
              <a:t>Bár </a:t>
            </a:r>
            <a:r>
              <a:rPr lang="hu-HU" sz="2400" i="1" dirty="0">
                <a:latin typeface="Bookman Old Style" pitchFamily="18" charset="0"/>
              </a:rPr>
              <a:t>a kötet végül sosem jelent </a:t>
            </a:r>
            <a:r>
              <a:rPr lang="hu-HU" sz="2400" i="1" dirty="0" smtClean="0">
                <a:latin typeface="Bookman Old Style" pitchFamily="18" charset="0"/>
              </a:rPr>
              <a:t>meg</a:t>
            </a:r>
            <a:r>
              <a:rPr lang="hu-HU" sz="2400" i="1" dirty="0">
                <a:latin typeface="Bookman Old Style" pitchFamily="18" charset="0"/>
              </a:rPr>
              <a:t>, ez a mű fennmaradt. Utolsó szakaszára gyakran tekintenek </a:t>
            </a:r>
            <a:r>
              <a:rPr lang="hu-HU" sz="2400" i="1" dirty="0" smtClean="0">
                <a:latin typeface="Bookman Old Style" pitchFamily="18" charset="0"/>
              </a:rPr>
              <a:t>életművének</a:t>
            </a:r>
            <a:r>
              <a:rPr lang="hu-HU" sz="2400" i="1" dirty="0">
                <a:latin typeface="Bookman Old Style" pitchFamily="18" charset="0"/>
              </a:rPr>
              <a:t>, így főművének, Az ember tragédiájának </a:t>
            </a:r>
            <a:r>
              <a:rPr lang="hu-HU" sz="2400" i="1" dirty="0" smtClean="0">
                <a:latin typeface="Bookman Old Style" pitchFamily="18" charset="0"/>
              </a:rPr>
              <a:t>összefoglalásaként</a:t>
            </a:r>
            <a:r>
              <a:rPr lang="hu-HU" sz="2400" i="1" dirty="0">
                <a:latin typeface="Bookman Old Style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9" y="3115533"/>
            <a:ext cx="2465213" cy="333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504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404664"/>
            <a:ext cx="8352928" cy="60486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3100" b="1" dirty="0"/>
              <a:t>Madách Imrét foglalkoztató filozófiai </a:t>
            </a:r>
            <a:r>
              <a:rPr lang="hu-HU" sz="3100" b="1" dirty="0" smtClean="0"/>
              <a:t>eszmék</a:t>
            </a: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hu-HU" sz="3100" b="1" dirty="0" smtClean="0"/>
              <a:t>a mű megírásának időpontjában</a:t>
            </a:r>
            <a:endParaRPr lang="hu-HU" sz="3100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hu-HU" sz="2400" b="1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hu-HU" sz="3600" dirty="0" smtClean="0"/>
              <a:t>racionalizmus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hu-HU" sz="3600" dirty="0" smtClean="0"/>
              <a:t>családi </a:t>
            </a:r>
            <a:r>
              <a:rPr lang="hu-HU" sz="3600" dirty="0"/>
              <a:t>hagyomány náluk a szabadgondolkodás (nagyapja szabadkőműves volt) </a:t>
            </a:r>
            <a:endParaRPr lang="hu-HU" sz="36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hu-HU" sz="3600" dirty="0" smtClean="0"/>
              <a:t>deizmus, panteizmus (bár bigott katolikus családban nőtt fel)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hu-HU" sz="3600" dirty="0" smtClean="0"/>
              <a:t>a francia (felvilágosodás) forradalom eszmeisége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hu-HU" sz="2200" dirty="0" smtClean="0"/>
          </a:p>
          <a:p>
            <a:pPr>
              <a:buNone/>
            </a:pP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160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23358" y="912517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u-HU" sz="2800" dirty="0" smtClean="0"/>
              <a:t>Sikerek és kudarcok feldolgozása</a:t>
            </a:r>
          </a:p>
          <a:p>
            <a:pPr algn="ctr">
              <a:buNone/>
            </a:pPr>
            <a:endParaRPr lang="hu-HU" sz="2800" dirty="0"/>
          </a:p>
          <a:p>
            <a:pPr algn="ctr">
              <a:buNone/>
            </a:pPr>
            <a:r>
              <a:rPr lang="hu-HU" sz="2400" dirty="0" smtClean="0"/>
              <a:t>,,</a:t>
            </a:r>
            <a:r>
              <a:rPr lang="hu-HU" sz="2400" i="1" dirty="0" smtClean="0"/>
              <a:t>Sokat</a:t>
            </a:r>
            <a:r>
              <a:rPr lang="hu-HU" sz="2400" i="1" dirty="0"/>
              <a:t>, </a:t>
            </a:r>
            <a:r>
              <a:rPr lang="hu-HU" sz="2400" i="1" dirty="0" err="1"/>
              <a:t>sokat</a:t>
            </a:r>
            <a:r>
              <a:rPr lang="hu-HU" sz="2400" i="1" dirty="0"/>
              <a:t> értem már életemben,</a:t>
            </a:r>
          </a:p>
          <a:p>
            <a:pPr algn="ctr">
              <a:buNone/>
            </a:pPr>
            <a:r>
              <a:rPr lang="hu-HU" sz="2400" i="1" dirty="0"/>
              <a:t>Temérdek bút küldött reám az ég.</a:t>
            </a:r>
          </a:p>
          <a:p>
            <a:pPr algn="ctr">
              <a:buNone/>
            </a:pPr>
            <a:r>
              <a:rPr lang="hu-HU" sz="2400" i="1" dirty="0"/>
              <a:t>De hála Isten! sors éjjelében</a:t>
            </a:r>
          </a:p>
          <a:p>
            <a:pPr algn="ctr">
              <a:buNone/>
            </a:pPr>
            <a:r>
              <a:rPr lang="hu-HU" sz="2400" i="1" dirty="0"/>
              <a:t>Ragyogó csillagom is volt elég</a:t>
            </a:r>
            <a:r>
              <a:rPr lang="hu-HU" sz="2400" i="1" dirty="0" smtClean="0"/>
              <a:t>.”</a:t>
            </a:r>
          </a:p>
          <a:p>
            <a:pPr algn="ctr">
              <a:buNone/>
            </a:pPr>
            <a:endParaRPr lang="hu-HU" sz="2400" i="1" dirty="0" smtClean="0"/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Barátaitól kapott támogatás, együttérzés</a:t>
            </a:r>
          </a:p>
          <a:p>
            <a:pPr algn="ctr">
              <a:buNone/>
            </a:pPr>
            <a:endParaRPr lang="hu-HU" sz="2800" i="1" dirty="0"/>
          </a:p>
          <a:p>
            <a:pPr algn="ctr">
              <a:buNone/>
            </a:pPr>
            <a:r>
              <a:rPr lang="hu-HU" sz="2400" i="1" dirty="0" smtClean="0"/>
              <a:t>,,S </a:t>
            </a:r>
            <a:r>
              <a:rPr lang="hu-HU" sz="2400" i="1" dirty="0"/>
              <a:t>ha nem lesz már, ki vélem sírt s </a:t>
            </a:r>
            <a:r>
              <a:rPr lang="hu-HU" sz="2400" i="1" dirty="0" err="1"/>
              <a:t>örüle</a:t>
            </a:r>
            <a:r>
              <a:rPr lang="hu-HU" sz="2400" i="1" dirty="0"/>
              <a:t>,</a:t>
            </a:r>
          </a:p>
          <a:p>
            <a:pPr algn="ctr">
              <a:buNone/>
            </a:pPr>
            <a:r>
              <a:rPr lang="hu-HU" sz="2400" i="1" dirty="0"/>
              <a:t>Ha nem lesz már többé, kit érdekel</a:t>
            </a:r>
          </a:p>
          <a:p>
            <a:pPr algn="ctr">
              <a:buNone/>
            </a:pPr>
            <a:r>
              <a:rPr lang="hu-HU" sz="2400" i="1" dirty="0"/>
              <a:t>Hogy hol e dalt ily módon elzengje,</a:t>
            </a:r>
          </a:p>
          <a:p>
            <a:pPr algn="ctr">
              <a:buNone/>
            </a:pPr>
            <a:r>
              <a:rPr lang="hu-HU" sz="2400" i="1" dirty="0"/>
              <a:t>Min ment keresztül a költő </a:t>
            </a:r>
            <a:r>
              <a:rPr lang="hu-HU" sz="2400" i="1" dirty="0" smtClean="0"/>
              <a:t>kebel”</a:t>
            </a:r>
            <a:endParaRPr lang="hu-HU" sz="2400" i="1" dirty="0"/>
          </a:p>
          <a:p>
            <a:pPr algn="ctr">
              <a:buNone/>
            </a:pPr>
            <a:endParaRPr lang="hu-HU" sz="28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1225790" y="260648"/>
            <a:ext cx="6624736" cy="61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hu-HU" sz="2400" b="1" dirty="0"/>
              <a:t>Madách Imrét foglalkoztató </a:t>
            </a:r>
            <a:r>
              <a:rPr lang="hu-HU" sz="2400" b="1" dirty="0" smtClean="0"/>
              <a:t>személyes gondolatok</a:t>
            </a:r>
            <a:endParaRPr lang="hu-HU" sz="2400" b="1" dirty="0"/>
          </a:p>
        </p:txBody>
      </p:sp>
    </p:spTree>
    <p:custDataLst>
      <p:tags r:id="rId1"/>
    </p:custDataLst>
  </p:cSld>
  <p:clrMapOvr>
    <a:masterClrMapping/>
  </p:clrMapOvr>
  <p:transition advTm="1343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hu-HU" sz="2800" dirty="0" smtClean="0"/>
          </a:p>
          <a:p>
            <a:pPr>
              <a:buFont typeface="Wingdings" pitchFamily="2" charset="2"/>
              <a:buChar char="v"/>
            </a:pPr>
            <a:r>
              <a:rPr lang="hu-HU" sz="2800" dirty="0" smtClean="0"/>
              <a:t>Hírnevének fennmaradása </a:t>
            </a:r>
          </a:p>
          <a:p>
            <a:pPr>
              <a:buNone/>
            </a:pPr>
            <a:endParaRPr lang="hu-HU" dirty="0" smtClean="0"/>
          </a:p>
          <a:p>
            <a:pPr algn="ctr">
              <a:buNone/>
            </a:pPr>
            <a:r>
              <a:rPr lang="hu-HU" sz="2400" i="1" dirty="0" smtClean="0"/>
              <a:t>,,De </a:t>
            </a:r>
            <a:r>
              <a:rPr lang="hu-HU" sz="2400" i="1" dirty="0"/>
              <a:t>jól esik tudnom, nem a sikamló</a:t>
            </a:r>
          </a:p>
          <a:p>
            <a:pPr algn="ctr">
              <a:buNone/>
            </a:pPr>
            <a:r>
              <a:rPr lang="hu-HU" sz="2400" i="1" dirty="0"/>
              <a:t>Út az utam, mely semmiségbe vész,</a:t>
            </a:r>
          </a:p>
          <a:p>
            <a:pPr algn="ctr">
              <a:buNone/>
            </a:pPr>
            <a:r>
              <a:rPr lang="hu-HU" sz="2400" i="1" dirty="0"/>
              <a:t>És </a:t>
            </a:r>
            <a:r>
              <a:rPr lang="hu-HU" sz="2400" i="1" dirty="0" err="1"/>
              <a:t>felsóhajtnom</a:t>
            </a:r>
            <a:r>
              <a:rPr lang="hu-HU" sz="2400" i="1" dirty="0"/>
              <a:t>, veszhet már a kagyló,</a:t>
            </a:r>
          </a:p>
          <a:p>
            <a:pPr algn="ctr">
              <a:buNone/>
            </a:pPr>
            <a:r>
              <a:rPr lang="hu-HU" sz="2400" i="1" dirty="0"/>
              <a:t>A drága gyöngy, mely élni fog, ha kész</a:t>
            </a:r>
            <a:r>
              <a:rPr lang="hu-HU" sz="2400" i="1" dirty="0" smtClean="0"/>
              <a:t>.”</a:t>
            </a:r>
          </a:p>
          <a:p>
            <a:pPr algn="ctr">
              <a:buNone/>
            </a:pPr>
            <a:endParaRPr lang="hu-HU" sz="2400" i="1" dirty="0"/>
          </a:p>
          <a:p>
            <a:pPr>
              <a:buFont typeface="Wingdings" pitchFamily="2" charset="2"/>
              <a:buChar char="v"/>
            </a:pPr>
            <a:r>
              <a:rPr lang="hu-HU" sz="2800" i="1" dirty="0"/>
              <a:t>Tervei, vágyai a jövőre nézve</a:t>
            </a:r>
          </a:p>
          <a:p>
            <a:pPr algn="ctr">
              <a:buNone/>
            </a:pPr>
            <a:endParaRPr lang="hu-HU" sz="2400" i="1" dirty="0"/>
          </a:p>
          <a:p>
            <a:pPr algn="ctr">
              <a:buNone/>
            </a:pPr>
            <a:r>
              <a:rPr lang="hu-HU" sz="2400" i="1" dirty="0" smtClean="0"/>
              <a:t>,,</a:t>
            </a:r>
            <a:r>
              <a:rPr lang="hu-HU" sz="2400" i="1" dirty="0"/>
              <a:t> Óh, bár gyöngy lenne mindenik dalocskám</a:t>
            </a:r>
          </a:p>
          <a:p>
            <a:pPr algn="ctr">
              <a:buNone/>
            </a:pPr>
            <a:r>
              <a:rPr lang="hu-HU" sz="2400" i="1" dirty="0"/>
              <a:t>Fényt hintve arra,kit megénekel.</a:t>
            </a:r>
          </a:p>
          <a:p>
            <a:pPr algn="ctr">
              <a:buNone/>
            </a:pPr>
            <a:r>
              <a:rPr lang="hu-HU" sz="2400" i="1" dirty="0"/>
              <a:t>Nézné irigyen a tömeg, csodálván</a:t>
            </a:r>
          </a:p>
          <a:p>
            <a:pPr algn="ctr">
              <a:buNone/>
            </a:pPr>
            <a:r>
              <a:rPr lang="hu-HU" sz="2400" i="1" dirty="0"/>
              <a:t>A fényt, mit költő választottja lel</a:t>
            </a:r>
            <a:r>
              <a:rPr lang="hu-HU" sz="2400" i="1" dirty="0" smtClean="0"/>
              <a:t>.”</a:t>
            </a:r>
            <a:endParaRPr lang="hu-HU" sz="2400" i="1" dirty="0"/>
          </a:p>
          <a:p>
            <a:pPr algn="ctr">
              <a:buNone/>
            </a:pPr>
            <a:endParaRPr lang="hu-HU" sz="2400" i="1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1065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323528" y="332656"/>
            <a:ext cx="8424936" cy="612068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Nem akar magányosan és zárkózottan élni</a:t>
            </a:r>
          </a:p>
          <a:p>
            <a:pPr>
              <a:buFont typeface="Wingdings" pitchFamily="2" charset="2"/>
              <a:buChar char="v"/>
            </a:pPr>
            <a:endParaRPr lang="hu-HU" dirty="0" smtClean="0"/>
          </a:p>
          <a:p>
            <a:pPr algn="ctr">
              <a:buNone/>
            </a:pPr>
            <a:r>
              <a:rPr lang="hu-HU" sz="2400" i="1" dirty="0"/>
              <a:t>És még öröm, bú, hit, meg kétkedés lesz,</a:t>
            </a:r>
          </a:p>
          <a:p>
            <a:pPr algn="ctr">
              <a:buNone/>
            </a:pPr>
            <a:r>
              <a:rPr lang="hu-HU" sz="2400" i="1" dirty="0"/>
              <a:t>Tél és tavasz, ifjúság, szerelem,</a:t>
            </a:r>
          </a:p>
          <a:p>
            <a:pPr algn="ctr">
              <a:buNone/>
            </a:pPr>
            <a:r>
              <a:rPr lang="hu-HU" sz="2400" i="1" dirty="0"/>
              <a:t>Míg szent eszmékért ember harcol, érez,</a:t>
            </a:r>
          </a:p>
          <a:p>
            <a:pPr algn="ctr">
              <a:buNone/>
            </a:pPr>
            <a:r>
              <a:rPr lang="hu-HU" sz="2400" i="1" dirty="0"/>
              <a:t>Mindebből osztályrész </a:t>
            </a:r>
            <a:r>
              <a:rPr lang="hu-HU" sz="2400" i="1" dirty="0" err="1"/>
              <a:t>jutand</a:t>
            </a:r>
            <a:r>
              <a:rPr lang="hu-HU" sz="2400" i="1" dirty="0"/>
              <a:t> nekem</a:t>
            </a:r>
            <a:r>
              <a:rPr lang="hu-HU" sz="2400" i="1" dirty="0" smtClean="0"/>
              <a:t>.</a:t>
            </a:r>
          </a:p>
          <a:p>
            <a:pPr algn="ctr">
              <a:buNone/>
            </a:pPr>
            <a:endParaRPr lang="hu-HU" sz="2400" i="1" dirty="0"/>
          </a:p>
          <a:p>
            <a:pPr algn="ctr">
              <a:buNone/>
            </a:pPr>
            <a:endParaRPr lang="hu-HU" sz="2400" i="1" dirty="0" smtClean="0"/>
          </a:p>
          <a:p>
            <a:pPr algn="ctr">
              <a:buNone/>
            </a:pPr>
            <a:r>
              <a:rPr lang="hu-HU" sz="3600" b="1" i="1" dirty="0" smtClean="0">
                <a:solidFill>
                  <a:srgbClr val="C00000"/>
                </a:solidFill>
              </a:rPr>
              <a:t>Mátészalkai Szakképzési Centrum Budai Nagy Antal Szakgimnáziumának </a:t>
            </a:r>
            <a:r>
              <a:rPr lang="hu-HU" sz="3600" b="1" i="1" dirty="0" err="1" smtClean="0">
                <a:solidFill>
                  <a:srgbClr val="C00000"/>
                </a:solidFill>
              </a:rPr>
              <a:t>KözRendesek</a:t>
            </a:r>
            <a:r>
              <a:rPr lang="hu-HU" sz="3600" b="1" i="1" dirty="0" smtClean="0">
                <a:solidFill>
                  <a:srgbClr val="C00000"/>
                </a:solidFill>
              </a:rPr>
              <a:t> csapata</a:t>
            </a:r>
          </a:p>
          <a:p>
            <a:pPr>
              <a:buFont typeface="Wingdings" pitchFamily="2" charset="2"/>
              <a:buChar char="v"/>
            </a:pP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/>
          </a:p>
        </p:txBody>
      </p:sp>
    </p:spTree>
    <p:custDataLst>
      <p:tags r:id="rId1"/>
    </p:custDataLst>
  </p:cSld>
  <p:clrMapOvr>
    <a:masterClrMapping/>
  </p:clrMapOvr>
  <p:transition advTm="8323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9|2.8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1|1.9|3.5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9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278</Words>
  <Application>Microsoft Office PowerPoint</Application>
  <PresentationFormat>Diavetítés a képernyőre (4:3 oldalarány)</PresentationFormat>
  <Paragraphs>50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Madách Imre Útravaló verseimmel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Imre: Útravaló verseimmel</dc:title>
  <dc:creator>Lévai</dc:creator>
  <cp:lastModifiedBy>Tanár10</cp:lastModifiedBy>
  <cp:revision>12</cp:revision>
  <dcterms:created xsi:type="dcterms:W3CDTF">2018-03-07T19:00:11Z</dcterms:created>
  <dcterms:modified xsi:type="dcterms:W3CDTF">2018-03-09T10:20:12Z</dcterms:modified>
</cp:coreProperties>
</file>